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29"/>
  </p:notesMasterIdLst>
  <p:handoutMasterIdLst>
    <p:handoutMasterId r:id="rId30"/>
  </p:handoutMasterIdLst>
  <p:sldIdLst>
    <p:sldId id="470" r:id="rId3"/>
    <p:sldId id="403" r:id="rId4"/>
    <p:sldId id="443" r:id="rId5"/>
    <p:sldId id="471" r:id="rId6"/>
    <p:sldId id="449" r:id="rId7"/>
    <p:sldId id="465" r:id="rId8"/>
    <p:sldId id="472" r:id="rId9"/>
    <p:sldId id="469" r:id="rId10"/>
    <p:sldId id="473" r:id="rId11"/>
    <p:sldId id="454" r:id="rId12"/>
    <p:sldId id="455" r:id="rId13"/>
    <p:sldId id="474" r:id="rId14"/>
    <p:sldId id="458" r:id="rId15"/>
    <p:sldId id="459" r:id="rId16"/>
    <p:sldId id="460" r:id="rId17"/>
    <p:sldId id="475" r:id="rId18"/>
    <p:sldId id="413" r:id="rId19"/>
    <p:sldId id="414" r:id="rId20"/>
    <p:sldId id="439" r:id="rId21"/>
    <p:sldId id="463" r:id="rId22"/>
    <p:sldId id="464" r:id="rId23"/>
    <p:sldId id="476" r:id="rId24"/>
    <p:sldId id="546" r:id="rId25"/>
    <p:sldId id="493" r:id="rId26"/>
    <p:sldId id="400" r:id="rId27"/>
    <p:sldId id="479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70"/>
            <p14:sldId id="403"/>
            <p14:sldId id="443"/>
          </p14:sldIdLst>
        </p14:section>
        <p14:section name="Course Details" id="{8D645781-968B-4BDA-8519-3394884E11BA}">
          <p14:sldIdLst>
            <p14:sldId id="471"/>
            <p14:sldId id="449"/>
            <p14:sldId id="465"/>
          </p14:sldIdLst>
        </p14:section>
        <p14:section name="Trainers" id="{49EB9BED-3D2B-42CE-82C1-119E8364C41F}">
          <p14:sldIdLst>
            <p14:sldId id="472"/>
            <p14:sldId id="469"/>
          </p14:sldIdLst>
        </p14:section>
        <p14:section name="Duration, Languages, Technologies" id="{C5FB282C-9CFB-4B62-B130-17278DE74CA4}">
          <p14:sldIdLst>
            <p14:sldId id="473"/>
            <p14:sldId id="454"/>
            <p14:sldId id="455"/>
          </p14:sldIdLst>
        </p14:section>
        <p14:section name="Evaluation and Exams" id="{D1F5D419-28A6-4122-BA6E-0EDF48DB2954}">
          <p14:sldIdLst>
            <p14:sldId id="474"/>
            <p14:sldId id="458"/>
            <p14:sldId id="459"/>
            <p14:sldId id="460"/>
          </p14:sldIdLst>
        </p14:section>
        <p14:section name="Resources" id="{96CC1CDB-84AB-4B8B-A303-887466D1B82B}">
          <p14:sldIdLst>
            <p14:sldId id="475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76"/>
            <p14:sldId id="546"/>
            <p14:sldId id="493"/>
            <p14:sldId id="400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533" autoAdjust="0"/>
  </p:normalViewPr>
  <p:slideViewPr>
    <p:cSldViewPr>
      <p:cViewPr varScale="1">
        <p:scale>
          <a:sx n="87" d="100"/>
          <a:sy n="87" d="100"/>
        </p:scale>
        <p:origin x="514" y="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1/4/2019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7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1799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5649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1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32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595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234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551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357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82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89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7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64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01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73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PythonFundamentalsJune2018/" TargetMode="External"/><Relationship Id="rId3" Type="http://schemas.openxmlformats.org/officeDocument/2006/relationships/hyperlink" Target="https://softuni.bg/opencourses/python-fundamentals-course" TargetMode="External"/><Relationship Id="rId7" Type="http://schemas.openxmlformats.org/officeDocument/2006/relationships/hyperlink" Target="https://softuni.bg/forum/categories/39/py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softuni.bg/opencourses/python-fundamentals-cours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www.jetbrains.com/pycharm/downloa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81.png"/><Relationship Id="rId26" Type="http://schemas.openxmlformats.org/officeDocument/2006/relationships/image" Target="../media/image34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79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4.png"/><Relationship Id="rId10" Type="http://schemas.openxmlformats.org/officeDocument/2006/relationships/image" Target="../media/image78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6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3.png"/><Relationship Id="rId22" Type="http://schemas.openxmlformats.org/officeDocument/2006/relationships/image" Target="../media/image27.png"/><Relationship Id="rId27" Type="http://schemas.openxmlformats.org/officeDocument/2006/relationships/hyperlink" Target="http://smartit.b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5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89.gif"/><Relationship Id="rId5" Type="http://schemas.openxmlformats.org/officeDocument/2006/relationships/image" Target="../media/image86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8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F5727538-2105-40D3-9EF8-992A3EE83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Course Introduction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E9BDBE0-0665-4A41-B4E0-E98AADD9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Python Fundamentals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DE7D120-AA2D-4A87-A2A2-F7878A1AE3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602" y="5916316"/>
            <a:ext cx="2950749" cy="382403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A003A2-C29D-447C-A6C6-9287D8112D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2" y="6340471"/>
            <a:ext cx="2950749" cy="351369"/>
          </a:xfrm>
        </p:spPr>
        <p:txBody>
          <a:bodyPr/>
          <a:lstStyle/>
          <a:p>
            <a:r>
              <a:rPr lang="en-US" dirty="0">
                <a:hlinkClick r:id="rId2"/>
              </a:rPr>
              <a:t>http://softuni.bg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D96ADBD-4A03-40D0-82A5-05A86A8051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876992"/>
            <a:ext cx="2950749" cy="506412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2BAA3B1-DB86-46E3-958F-7E3C239710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68966"/>
            <a:ext cx="2950749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917117-2B8D-4576-9784-849F3B6C9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769" y="2351427"/>
            <a:ext cx="7838979" cy="26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Lessons</a:t>
            </a:r>
            <a:r>
              <a:rPr lang="en-US" sz="3600" dirty="0"/>
              <a:t>: ~25 hours (onsite + videos)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Practical </a:t>
            </a:r>
            <a:r>
              <a:rPr lang="en-US" sz="3600" b="1" dirty="0">
                <a:solidFill>
                  <a:schemeClr val="bg1"/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</a:t>
            </a:r>
            <a:r>
              <a:rPr lang="en-US" sz="3600" b="1" dirty="0">
                <a:solidFill>
                  <a:schemeClr val="bg1"/>
                </a:solidFill>
              </a:rPr>
              <a:t>preparation</a:t>
            </a:r>
            <a:r>
              <a:rPr lang="en-US" sz="3600" dirty="0"/>
              <a:t>: 3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Schedule: June – August 201</a:t>
            </a:r>
            <a:r>
              <a:rPr lang="en-GB" sz="3600" dirty="0"/>
              <a:t>8</a:t>
            </a:r>
            <a:endParaRPr lang="en-US" sz="3600" dirty="0"/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date: </a:t>
            </a:r>
            <a:r>
              <a:rPr lang="en-US" sz="3600" b="1" dirty="0">
                <a:solidFill>
                  <a:schemeClr val="bg1"/>
                </a:solidFill>
              </a:rPr>
              <a:t>12 August 2018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Retake Exam: </a:t>
            </a:r>
            <a:r>
              <a:rPr lang="en-US" sz="3600" b="1" dirty="0">
                <a:solidFill>
                  <a:schemeClr val="bg1"/>
                </a:solidFill>
              </a:rPr>
              <a:t>26 August 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Python Fundamentals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11A2C-74CD-4590-A7BA-94D81149D0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12" y="16764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3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dirty="0"/>
              <a:t>Just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learn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English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!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213" y="134946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747271" y="4800600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E64E0D-66C6-4D14-8FFE-0FB3F5A0A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46" y="2438400"/>
            <a:ext cx="4777361" cy="57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3831-2D7F-4F67-9141-83FBD83CF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Fundamentals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38F8A-FD0E-4BA5-935E-10DE8DD88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 Criteria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ACDD88-74A6-4216-BD91-A43752D0E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298587">
            <a:off x="4951411" y="1315424"/>
            <a:ext cx="2286000" cy="2757344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37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/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(exercises) – </a:t>
            </a:r>
            <a:r>
              <a:rPr lang="en-US" sz="3600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/>
              <a:t>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“Python Fundamentals”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941064"/>
            <a:ext cx="3929700" cy="22006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E4F9D-9371-46E8-AC99-36832921A5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512277"/>
            <a:ext cx="4361349" cy="52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Practical programming </a:t>
            </a:r>
            <a:r>
              <a:rPr lang="en-US" b="1" dirty="0">
                <a:solidFill>
                  <a:schemeClr val="bg1"/>
                </a:solidFill>
              </a:rPr>
              <a:t>exam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4 practical problems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Lists, dictionaries, strings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Code in Python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Automated judge system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hlinkClick r:id="rId2"/>
              </a:rPr>
              <a:t>http://judge.softuni.bg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Solutions are evaluated for correctness only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Code quality is still not measured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Fundamentals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4267200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1E0ED-54CB-4039-9A7E-11142823E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82" y="1509270"/>
            <a:ext cx="2456510" cy="24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a lot of practice!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b="1" dirty="0">
                <a:solidFill>
                  <a:schemeClr val="bg1"/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our online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E287A-1ECA-4170-8AAB-7DD67FD74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18288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538F6-609A-441E-B4A3-EBA79CC0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0958928" cy="768084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A85B9-6792-4E7D-B655-35004B445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We Need Additionally?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ABD91-AE6A-4211-A58E-167074CFC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3" y="-990600"/>
            <a:ext cx="4559438" cy="551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1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PF Course Web Site,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1" y="1905000"/>
            <a:ext cx="9234601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softuni.bg/opencourses/python-fundamentals-course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690413"/>
            <a:ext cx="9158401" cy="66684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softuni.bg/forum/categories/39/python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facebook.com/groups/PythonFundamentalsJune2018/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b="1" dirty="0">
                <a:solidFill>
                  <a:schemeClr val="bg1"/>
                </a:solidFill>
              </a:rPr>
              <a:t>slides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videos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homework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assignments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noProof="1"/>
              <a:t>Python </a:t>
            </a:r>
            <a:r>
              <a:rPr lang="en-US" dirty="0"/>
              <a:t>Fundamentals Slides and Videos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189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2FB99B8-BE90-433D-A61C-4D2710F0DE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E6886D19-7CA6-4E9B-8B3D-05914E82A2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17" name="Picture 2" descr="http://www.graphicsfuel.com/wp-content/uploads/2012/07/books-icon-512.png">
            <a:extLst>
              <a:ext uri="{FF2B5EF4-FFF2-40B4-BE49-F238E27FC236}">
                <a16:creationId xmlns:a16="http://schemas.microsoft.com/office/drawing/2014/main" id="{67F274E8-0891-408E-B377-35988B8F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742617-4C41-4A79-B2D5-F04DD508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Python 3.6.4</a:t>
            </a:r>
            <a:r>
              <a:rPr lang="en-US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Python 2 </a:t>
            </a:r>
            <a:r>
              <a:rPr lang="en-US" dirty="0"/>
              <a:t>will </a:t>
            </a:r>
            <a:r>
              <a:rPr lang="en-US" b="1" u="sng" dirty="0">
                <a:solidFill>
                  <a:schemeClr val="bg1"/>
                </a:solidFill>
              </a:rPr>
              <a:t>NOT</a:t>
            </a:r>
            <a:r>
              <a:rPr lang="en-US" dirty="0"/>
              <a:t> be used in this course)</a:t>
            </a:r>
            <a:endParaRPr lang="en-US" dirty="0">
              <a:hlinkClick r:id="rId4"/>
            </a:endParaRPr>
          </a:p>
          <a:p>
            <a:pPr lvl="1">
              <a:lnSpc>
                <a:spcPct val="110000"/>
              </a:lnSpc>
            </a:pPr>
            <a:r>
              <a:rPr lang="en-US" noProof="1">
                <a:hlinkClick r:id="rId4"/>
              </a:rPr>
              <a:t>JetBrains PyCharm Community 2017.3.2</a:t>
            </a:r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39E25-964A-4DD6-8872-FCD5CDFF8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60" y="4507690"/>
            <a:ext cx="1889504" cy="1889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FDF5B9-7F31-4728-8221-B915D801A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54" y="4380378"/>
            <a:ext cx="2400318" cy="2400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CC9274-4AFA-4331-A9B8-EA685C73F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3988384"/>
            <a:ext cx="2763004" cy="27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b="1" dirty="0">
                <a:solidFill>
                  <a:schemeClr val="bg1"/>
                </a:solidFill>
              </a:rPr>
              <a:t>program</a:t>
            </a:r>
          </a:p>
          <a:p>
            <a:pPr lvl="1"/>
            <a:r>
              <a:rPr lang="en-US" dirty="0"/>
              <a:t>Data types, methods, debugging, </a:t>
            </a:r>
            <a:br>
              <a:rPr lang="en-US" dirty="0"/>
            </a:br>
            <a:r>
              <a:rPr lang="en-US" dirty="0"/>
              <a:t>arrays and lists, dictionaries, objects, </a:t>
            </a:r>
            <a:br>
              <a:rPr lang="en-US" dirty="0"/>
            </a:br>
            <a:r>
              <a:rPr lang="en-US" dirty="0"/>
              <a:t>strings and much more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b="1" dirty="0">
                <a:solidFill>
                  <a:schemeClr val="bg1"/>
                </a:solidFill>
              </a:rPr>
              <a:t>exam</a:t>
            </a:r>
          </a:p>
          <a:p>
            <a:pPr lvl="1"/>
            <a:r>
              <a:rPr lang="en-US" dirty="0"/>
              <a:t>4 problems for 6 hours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b="1" dirty="0">
                <a:solidFill>
                  <a:schemeClr val="bg1"/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778758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07559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79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073" y="5565809"/>
            <a:ext cx="2239643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109" y="5565809"/>
            <a:ext cx="5566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342" y="5565809"/>
            <a:ext cx="15926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0713" y="2068280"/>
            <a:ext cx="5021910" cy="1439250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9115" y="4064212"/>
            <a:ext cx="6138995" cy="1439250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4441" y="2068280"/>
            <a:ext cx="1962267" cy="1439250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8526" y="2068280"/>
            <a:ext cx="2399585" cy="1439250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0714" y="4064212"/>
            <a:ext cx="3382237" cy="1439250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C45F-10A5-4ADC-B515-ACA7CC77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noProof="1"/>
              <a:t>SoftUni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C9F46-29E2-4425-A70E-87635F8C74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242" y="1143000"/>
            <a:ext cx="9045893" cy="523463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Software University – High-Quality Education, </a:t>
            </a:r>
            <a:br>
              <a:rPr lang="en-US" sz="3200" dirty="0"/>
            </a:br>
            <a:r>
              <a:rPr lang="en-US" sz="3200" dirty="0"/>
              <a:t>Profession and Job for Software Developers</a:t>
            </a:r>
          </a:p>
          <a:p>
            <a:pPr lvl="1">
              <a:buClr>
                <a:schemeClr val="tx1"/>
              </a:buClr>
            </a:pPr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buClr>
                <a:schemeClr val="tx1"/>
              </a:buClr>
            </a:pPr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/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1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bg1"/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python-fund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B8A4C-7AA6-43E7-8FA8-A1C9E01B7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Fundamentals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29735-333C-41BE-91E4-201F6C6468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Course Objectives &amp; Program</a:t>
            </a:r>
          </a:p>
        </p:txBody>
      </p:sp>
      <p:pic>
        <p:nvPicPr>
          <p:cNvPr id="6" name="Picture 2" descr="http://research.phillipmartin.info/la_syllabus.gif">
            <a:extLst>
              <a:ext uri="{FF2B5EF4-FFF2-40B4-BE49-F238E27FC236}">
                <a16:creationId xmlns:a16="http://schemas.microsoft.com/office/drawing/2014/main" id="{FE3093F8-BB79-4FEA-919D-96825C9D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67742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31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Python Intro </a:t>
            </a:r>
            <a:r>
              <a:rPr lang="en-US" sz="2800" dirty="0"/>
              <a:t>– </a:t>
            </a:r>
            <a:r>
              <a:rPr lang="fr-FR" sz="2800" dirty="0"/>
              <a:t>IDE Installation, Data Types &amp; Variables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Functions and Debugging </a:t>
            </a:r>
            <a:r>
              <a:rPr lang="en-US" sz="2800" dirty="0"/>
              <a:t>– Defining Functions, Debugging Code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Lists and Dictionaries </a:t>
            </a:r>
            <a:r>
              <a:rPr lang="en-US" sz="2800" dirty="0"/>
              <a:t>– Definition, Usage, List Slicing, List Comprehension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Functional Programming </a:t>
            </a:r>
            <a:r>
              <a:rPr lang="en-US" sz="2800" dirty="0"/>
              <a:t>– Lambda functions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Objects and Classes </a:t>
            </a:r>
            <a:r>
              <a:rPr lang="en-US" sz="2800" dirty="0"/>
              <a:t>– Defining Classes, Instantiating Objects, Constructors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610" y="1516986"/>
            <a:ext cx="1995227" cy="199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E9AFE-AE37-4589-ABB6-653FBC706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741" y="5122839"/>
            <a:ext cx="1168082" cy="11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Files and Error Handling, Regex  </a:t>
            </a:r>
            <a:r>
              <a:rPr lang="en-US" sz="2800" dirty="0"/>
              <a:t>– File I/O, Python Errors, Using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re</a:t>
            </a:r>
            <a:r>
              <a:rPr lang="en-US" sz="2800" dirty="0"/>
              <a:t> Class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Strings and Text Processing </a:t>
            </a:r>
            <a:r>
              <a:rPr lang="en-US" sz="2800" dirty="0"/>
              <a:t>– String Functions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find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</a:rPr>
              <a:t>startswith</a:t>
            </a:r>
            <a:r>
              <a:rPr lang="en-US" sz="2800" dirty="0"/>
              <a:t>, etc.)</a:t>
            </a:r>
            <a:endParaRPr lang="bg-BG" sz="2800" dirty="0"/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Inheritance</a:t>
            </a:r>
            <a:r>
              <a:rPr lang="en-US" sz="2800" dirty="0"/>
              <a:t> – Python Inheritance mechanism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Exam Preparation </a:t>
            </a:r>
            <a:r>
              <a:rPr lang="en-US" sz="2800" dirty="0"/>
              <a:t>– Practical Exam Problems</a:t>
            </a:r>
          </a:p>
          <a:p>
            <a:pPr marL="517525" indent="-517525">
              <a:lnSpc>
                <a:spcPct val="130000"/>
              </a:lnSpc>
              <a:buFont typeface="+mj-lt"/>
              <a:buAutoNum type="arabicPeriod" startAt="7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Practical Exam</a:t>
            </a:r>
            <a:r>
              <a:rPr lang="en-US" sz="2800" dirty="0"/>
              <a:t> – 4 Problems for 6 Hours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 startAt="7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Fundamentals – Course Program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007" y="3352800"/>
            <a:ext cx="1995227" cy="1995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FE9AFE-AE37-4589-ABB6-653FBC706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12" y="5553397"/>
            <a:ext cx="1168082" cy="116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6CDD0-ABCF-4372-A881-FC318B220C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6" name="Picture 5" descr="A close up of a toy&#10;&#10;Description generated with high confidence">
            <a:extLst>
              <a:ext uri="{FF2B5EF4-FFF2-40B4-BE49-F238E27FC236}">
                <a16:creationId xmlns:a16="http://schemas.microsoft.com/office/drawing/2014/main" id="{3377F06A-9720-4436-8432-59CA8D4CC4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285295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type="body" sz="quarter" idx="10"/>
          </p:nvPr>
        </p:nvSpPr>
        <p:spPr>
          <a:xfrm>
            <a:off x="608012" y="1151124"/>
            <a:ext cx="11804822" cy="5570355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Ines Ivanova</a:t>
            </a:r>
            <a:endParaRPr lang="bg-BG" b="1" dirty="0">
              <a:solidFill>
                <a:schemeClr val="bg1"/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Top student @ </a:t>
            </a:r>
            <a:r>
              <a:rPr lang="en-US" noProof="1"/>
              <a:t>SoftUni</a:t>
            </a:r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Front-end developer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Works at a startup in the area of</a:t>
            </a:r>
            <a:r>
              <a:rPr lang="bg-BG" dirty="0"/>
              <a:t> </a:t>
            </a:r>
            <a:r>
              <a:rPr lang="en-US" dirty="0"/>
              <a:t>data science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Python, C#, Angular 5,</a:t>
            </a:r>
            <a:r>
              <a:rPr lang="bg-BG" dirty="0"/>
              <a:t> </a:t>
            </a:r>
            <a:r>
              <a:rPr lang="en-US" dirty="0"/>
              <a:t>HTML, CSS, jQuery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dirty="0"/>
              <a:t>In the free time enjoys learning </a:t>
            </a:r>
            <a:r>
              <a:rPr lang="ru-RU" dirty="0"/>
              <a:t>C++</a:t>
            </a:r>
            <a:endParaRPr lang="en-US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Trainers Team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093" y="1600200"/>
            <a:ext cx="2728411" cy="27284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70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311FC-DB9F-4A8D-B424-4E8B014CB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Python Fundamentals: More Details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A34D3-2CEE-456E-89A6-43CA091F31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Duration, Languages, Technologies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8DCBFB8-401A-4245-8B85-D3B1B537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3812" y="1524000"/>
            <a:ext cx="2057400" cy="2339495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1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667</Words>
  <Application>Microsoft Office PowerPoint</Application>
  <PresentationFormat>Custom</PresentationFormat>
  <Paragraphs>149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Python Fundamentals</vt:lpstr>
      <vt:lpstr>Table of Contents</vt:lpstr>
      <vt:lpstr>Questions</vt:lpstr>
      <vt:lpstr>PowerPoint Presentation</vt:lpstr>
      <vt:lpstr>Python Fundamentals – Course Program</vt:lpstr>
      <vt:lpstr>Python Fundamentals – Course Program (2)</vt:lpstr>
      <vt:lpstr>PowerPoint Presentation</vt:lpstr>
      <vt:lpstr>The Trainers Team</vt:lpstr>
      <vt:lpstr>PowerPoint Presentation</vt:lpstr>
      <vt:lpstr>Training Duration – Python Fundamentals</vt:lpstr>
      <vt:lpstr>Why English?</vt:lpstr>
      <vt:lpstr>PowerPoint Presentation</vt:lpstr>
      <vt:lpstr>Scoring System for “Python Fundamentals”</vt:lpstr>
      <vt:lpstr>Python Fundamentals Exam</vt:lpstr>
      <vt:lpstr>Homework Assignments</vt:lpstr>
      <vt:lpstr>PowerPoint Presentation</vt:lpstr>
      <vt:lpstr>PF Course Web Site, Forum and FB Group</vt:lpstr>
      <vt:lpstr>The Python Fundamentals Slides and Videos</vt:lpstr>
      <vt:lpstr>Software University Learning System (SULS)</vt:lpstr>
      <vt:lpstr>Required Software</vt:lpstr>
      <vt:lpstr>Summary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Software Development Course</dc:subject>
  <dc:creator>Software University Foundation</dc:creator>
  <cp:keywords>programming, software engineering</cp:keywords>
  <dc:description>Software University Foundation - http://softuni.foundation/</dc:description>
  <cp:lastModifiedBy>Pavel Ivanov</cp:lastModifiedBy>
  <cp:revision>169</cp:revision>
  <dcterms:created xsi:type="dcterms:W3CDTF">2014-01-02T17:00:34Z</dcterms:created>
  <dcterms:modified xsi:type="dcterms:W3CDTF">2019-01-04T14:30:25Z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